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Poppins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Poppins-italic.fntdata"/><Relationship Id="rId8" Type="http://schemas.openxmlformats.org/officeDocument/2006/relationships/slide" Target="slides/slide2.xml"/><Relationship Id="rId26" Type="http://schemas.openxmlformats.org/officeDocument/2006/relationships/customXml" Target="../customXml/item3.xml"/><Relationship Id="rId21" Type="http://schemas.openxmlformats.org/officeDocument/2006/relationships/font" Target="fonts/PoppinsLight-bold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font" Target="fonts/Poppins-bold.fntdata"/><Relationship Id="rId7" Type="http://schemas.openxmlformats.org/officeDocument/2006/relationships/slide" Target="slides/slide1.xml"/><Relationship Id="rId25" Type="http://schemas.openxmlformats.org/officeDocument/2006/relationships/customXml" Target="../customXml/item2.xml"/><Relationship Id="rId20" Type="http://schemas.openxmlformats.org/officeDocument/2006/relationships/font" Target="fonts/PoppinsLight-regular.fntdata"/><Relationship Id="rId2" Type="http://schemas.openxmlformats.org/officeDocument/2006/relationships/viewProps" Target="viewProps.xml"/><Relationship Id="rId16" Type="http://schemas.openxmlformats.org/officeDocument/2006/relationships/font" Target="fonts/Poppins-regular.fntdata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23" Type="http://schemas.openxmlformats.org/officeDocument/2006/relationships/font" Target="fonts/PoppinsLight-boldItalic.fnt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font" Target="fonts/Poppins-boldItalic.fntdata"/><Relationship Id="rId22" Type="http://schemas.openxmlformats.org/officeDocument/2006/relationships/font" Target="fonts/PoppinsLight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f801fc4f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f801fc4f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 drop off Waste and Recycling stations through out the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Owned by individuel municipalities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f801fc4f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f801fc4f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80a29bd9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80a29bd9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7da2b65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7da2b65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7da2b65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7da2b65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7da2b655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7da2b655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7da2b655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7da2b65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7da2b655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7da2b655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57250" y="1543050"/>
            <a:ext cx="74049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997148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USTO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8450" y="255100"/>
            <a:ext cx="1640624" cy="5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>
            <p:ph idx="2" type="pic"/>
          </p:nvPr>
        </p:nvSpPr>
        <p:spPr>
          <a:xfrm>
            <a:off x="6144000" y="0"/>
            <a:ext cx="300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/>
          <p:nvPr>
            <p:ph idx="2" type="pic"/>
          </p:nvPr>
        </p:nvSpPr>
        <p:spPr>
          <a:xfrm>
            <a:off x="1000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6"/>
          <p:cNvSpPr/>
          <p:nvPr>
            <p:ph idx="2" type="pic"/>
          </p:nvPr>
        </p:nvSpPr>
        <p:spPr>
          <a:xfrm>
            <a:off x="1000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D">
  <p:cSld name="TITLE_AND_BODY_2_1_1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228600" y="804675"/>
            <a:ext cx="37302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228600" y="1901954"/>
            <a:ext cx="37302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8"/>
          <p:cNvSpPr/>
          <p:nvPr>
            <p:ph idx="2" type="pic"/>
          </p:nvPr>
        </p:nvSpPr>
        <p:spPr>
          <a:xfrm>
            <a:off x="4233672" y="228600"/>
            <a:ext cx="4690800" cy="4690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C">
  <p:cSld name="TITLE_AND_BODY_2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>
            <p:ph idx="2" type="pic"/>
          </p:nvPr>
        </p:nvSpPr>
        <p:spPr>
          <a:xfrm>
            <a:off x="228600" y="228600"/>
            <a:ext cx="4690800" cy="4690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5362500" y="640075"/>
            <a:ext cx="34671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5279300" y="1901949"/>
            <a:ext cx="3550200" cy="269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ctrTitle"/>
          </p:nvPr>
        </p:nvSpPr>
        <p:spPr>
          <a:xfrm>
            <a:off x="3062000" y="2445088"/>
            <a:ext cx="5770200" cy="5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3062000" y="2959588"/>
            <a:ext cx="56568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Font typeface="Poppins Light"/>
              <a:buNone/>
              <a:defRPr>
                <a:solidFill>
                  <a:srgbClr val="498E4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150" y="255100"/>
            <a:ext cx="1640624" cy="5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/>
          <p:nvPr>
            <p:ph idx="2" type="pic"/>
          </p:nvPr>
        </p:nvSpPr>
        <p:spPr>
          <a:xfrm>
            <a:off x="0" y="0"/>
            <a:ext cx="300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21"/>
          <p:cNvSpPr/>
          <p:nvPr>
            <p:ph idx="2" type="pic"/>
          </p:nvPr>
        </p:nvSpPr>
        <p:spPr>
          <a:xfrm>
            <a:off x="1000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22"/>
          <p:cNvCxnSpPr/>
          <p:nvPr/>
        </p:nvCxnSpPr>
        <p:spPr>
          <a:xfrm>
            <a:off x="390525" y="752475"/>
            <a:ext cx="8401200" cy="0"/>
          </a:xfrm>
          <a:prstGeom prst="straightConnector1">
            <a:avLst/>
          </a:prstGeom>
          <a:noFill/>
          <a:ln cap="flat" cmpd="sng" w="28575">
            <a:solidFill>
              <a:srgbClr val="498E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22"/>
          <p:cNvSpPr txBox="1"/>
          <p:nvPr>
            <p:ph type="title"/>
          </p:nvPr>
        </p:nvSpPr>
        <p:spPr>
          <a:xfrm>
            <a:off x="311700" y="23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Poppins"/>
              <a:buNone/>
              <a:defRPr b="1" sz="24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311700" y="23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9" name="Google Shape;99;p23"/>
          <p:cNvCxnSpPr/>
          <p:nvPr/>
        </p:nvCxnSpPr>
        <p:spPr>
          <a:xfrm>
            <a:off x="390525" y="752475"/>
            <a:ext cx="8401200" cy="0"/>
          </a:xfrm>
          <a:prstGeom prst="straightConnector1">
            <a:avLst/>
          </a:prstGeom>
          <a:noFill/>
          <a:ln cap="flat" cmpd="sng" w="28575">
            <a:solidFill>
              <a:srgbClr val="498E4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311700" y="23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24"/>
          <p:cNvCxnSpPr/>
          <p:nvPr/>
        </p:nvCxnSpPr>
        <p:spPr>
          <a:xfrm>
            <a:off x="390525" y="752475"/>
            <a:ext cx="8401200" cy="0"/>
          </a:xfrm>
          <a:prstGeom prst="straightConnector1">
            <a:avLst/>
          </a:prstGeom>
          <a:noFill/>
          <a:ln cap="flat" cmpd="sng" w="28575">
            <a:solidFill>
              <a:srgbClr val="498E4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450" y="255100"/>
            <a:ext cx="1640624" cy="5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/>
          <p:nvPr>
            <p:ph idx="2" type="pic"/>
          </p:nvPr>
        </p:nvSpPr>
        <p:spPr>
          <a:xfrm>
            <a:off x="6144000" y="0"/>
            <a:ext cx="300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239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Poppins"/>
              <a:buNone/>
              <a:defRPr b="1" sz="24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ctrTitle"/>
          </p:nvPr>
        </p:nvSpPr>
        <p:spPr>
          <a:xfrm>
            <a:off x="1562850" y="999300"/>
            <a:ext cx="6018300" cy="31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A64A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Michigan Materials Management Planning Recycling Goals</a:t>
            </a:r>
            <a:endParaRPr sz="4000">
              <a:solidFill>
                <a:srgbClr val="0A64A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/>
        </p:nvSpPr>
        <p:spPr>
          <a:xfrm>
            <a:off x="875100" y="1323250"/>
            <a:ext cx="739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8E45"/>
                </a:solidFill>
                <a:latin typeface="Poppins"/>
                <a:ea typeface="Poppins"/>
                <a:cs typeface="Poppins"/>
                <a:sym typeface="Poppins"/>
              </a:rPr>
              <a:t>Michigan EGLE has set the Benchmark Recycling Standards each County will need to meet to comply with PA 115.</a:t>
            </a:r>
            <a:endParaRPr sz="2400">
              <a:solidFill>
                <a:srgbClr val="498E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rgbClr val="0A64A2"/>
                </a:solidFill>
                <a:latin typeface="Poppins"/>
                <a:ea typeface="Poppins"/>
                <a:cs typeface="Poppins"/>
                <a:sym typeface="Poppins"/>
              </a:rPr>
              <a:t>WHY</a:t>
            </a:r>
            <a:endParaRPr b="1" sz="2820">
              <a:solidFill>
                <a:srgbClr val="0A64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4" title="MRF Bales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 txBox="1"/>
          <p:nvPr>
            <p:ph type="title"/>
          </p:nvPr>
        </p:nvSpPr>
        <p:spPr>
          <a:xfrm>
            <a:off x="361500" y="526350"/>
            <a:ext cx="8421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Practices</a:t>
            </a:r>
            <a:endParaRPr b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type="title"/>
          </p:nvPr>
        </p:nvSpPr>
        <p:spPr>
          <a:xfrm>
            <a:off x="416350" y="13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rgbClr val="0A64A2"/>
                </a:solidFill>
                <a:latin typeface="Poppins"/>
                <a:ea typeface="Poppins"/>
                <a:cs typeface="Poppins"/>
                <a:sym typeface="Poppins"/>
              </a:rPr>
              <a:t>CURBSIDE RECYCLING PROGRAMS</a:t>
            </a:r>
            <a:endParaRPr b="1" sz="2820">
              <a:solidFill>
                <a:srgbClr val="0A64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35"/>
          <p:cNvSpPr txBox="1"/>
          <p:nvPr>
            <p:ph idx="4294967295" type="body"/>
          </p:nvPr>
        </p:nvSpPr>
        <p:spPr>
          <a:xfrm>
            <a:off x="747700" y="1062575"/>
            <a:ext cx="795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498E45"/>
                </a:solidFill>
                <a:latin typeface="Poppins"/>
                <a:ea typeface="Poppins"/>
                <a:cs typeface="Poppins"/>
                <a:sym typeface="Poppins"/>
              </a:rPr>
              <a:t>Curbside Carts</a:t>
            </a:r>
            <a:endParaRPr sz="1800">
              <a:solidFill>
                <a:srgbClr val="498E4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498E45"/>
                </a:solidFill>
                <a:latin typeface="Poppins"/>
                <a:ea typeface="Poppins"/>
                <a:cs typeface="Poppins"/>
                <a:sym typeface="Poppins"/>
              </a:rPr>
              <a:t>Hauling Contracts</a:t>
            </a:r>
            <a:endParaRPr sz="1800">
              <a:solidFill>
                <a:srgbClr val="498E4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498E45"/>
                </a:solidFill>
                <a:latin typeface="Poppins"/>
                <a:ea typeface="Poppins"/>
                <a:cs typeface="Poppins"/>
                <a:sym typeface="Poppins"/>
              </a:rPr>
              <a:t>Have a maintenance plan for contamination</a:t>
            </a:r>
            <a:endParaRPr sz="1800">
              <a:solidFill>
                <a:srgbClr val="498E4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498E45"/>
                </a:solidFill>
                <a:latin typeface="Poppins"/>
                <a:ea typeface="Poppins"/>
                <a:cs typeface="Poppins"/>
                <a:sym typeface="Poppins"/>
              </a:rPr>
              <a:t>Make sure all residents have access, which means everyone in the community has a cart</a:t>
            </a:r>
            <a:endParaRPr sz="1800">
              <a:solidFill>
                <a:srgbClr val="498E4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498E45"/>
                </a:solidFill>
                <a:latin typeface="Poppins"/>
                <a:ea typeface="Poppins"/>
                <a:cs typeface="Poppins"/>
                <a:sym typeface="Poppins"/>
              </a:rPr>
              <a:t>Institute a recurring annual recycling budget</a:t>
            </a:r>
            <a:endParaRPr sz="1800">
              <a:solidFill>
                <a:srgbClr val="498E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Garbage cans for separate disposal of recycle trash on city street (Provided by Getty Images)" id="152" name="Google Shape;152;p35"/>
          <p:cNvPicPr preferRelativeResize="0"/>
          <p:nvPr/>
        </p:nvPicPr>
        <p:blipFill rotWithShape="1">
          <a:blip r:embed="rId3">
            <a:alphaModFix/>
          </a:blip>
          <a:srcRect b="10163" l="4963" r="2254" t="21070"/>
          <a:stretch/>
        </p:blipFill>
        <p:spPr>
          <a:xfrm>
            <a:off x="2396463" y="2945050"/>
            <a:ext cx="4096876" cy="20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416350" y="13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0A64A2"/>
                </a:solidFill>
              </a:rPr>
              <a:t>DROP-OFF</a:t>
            </a:r>
            <a:r>
              <a:rPr b="1" lang="en" sz="2820">
                <a:solidFill>
                  <a:srgbClr val="0A64A2"/>
                </a:solidFill>
                <a:latin typeface="Poppins"/>
                <a:ea typeface="Poppins"/>
                <a:cs typeface="Poppins"/>
                <a:sym typeface="Poppins"/>
              </a:rPr>
              <a:t> RECYCLING PROGRAMS</a:t>
            </a:r>
            <a:endParaRPr b="1" sz="2820">
              <a:solidFill>
                <a:srgbClr val="0A64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36"/>
          <p:cNvSpPr txBox="1"/>
          <p:nvPr>
            <p:ph idx="4294967295" type="body"/>
          </p:nvPr>
        </p:nvSpPr>
        <p:spPr>
          <a:xfrm>
            <a:off x="486050" y="1055100"/>
            <a:ext cx="511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498E45"/>
                </a:solidFill>
              </a:rPr>
              <a:t>Add clear signage at your drop-off locations</a:t>
            </a:r>
            <a:endParaRPr>
              <a:solidFill>
                <a:srgbClr val="498E4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lang="en">
                <a:solidFill>
                  <a:srgbClr val="498E45"/>
                </a:solidFill>
              </a:rPr>
              <a:t>Location is everything</a:t>
            </a:r>
            <a:endParaRPr>
              <a:solidFill>
                <a:srgbClr val="498E4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lang="en">
                <a:solidFill>
                  <a:srgbClr val="498E45"/>
                </a:solidFill>
              </a:rPr>
              <a:t>Contamination management: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 Staffed 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Fenced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Cameras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Anti litter ordinance posted</a:t>
            </a:r>
            <a:endParaRPr>
              <a:solidFill>
                <a:srgbClr val="498E4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lang="en">
                <a:solidFill>
                  <a:srgbClr val="498E45"/>
                </a:solidFill>
              </a:rPr>
              <a:t>Adequate collection containers: 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Collection capacity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Contamination from weather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Bulk item, Etc.</a:t>
            </a:r>
            <a:endParaRPr>
              <a:solidFill>
                <a:srgbClr val="498E45"/>
              </a:solidFill>
            </a:endParaRPr>
          </a:p>
        </p:txBody>
      </p:sp>
      <p:pic>
        <p:nvPicPr>
          <p:cNvPr id="159" name="Google Shape;159;p36" title="Kalli_Marshall_comingled_recycling_bin_Arlington_Township_Waste_and_Recycling_Center_Arling_Township_6_12_2025 (40).jpg"/>
          <p:cNvPicPr preferRelativeResize="0"/>
          <p:nvPr/>
        </p:nvPicPr>
        <p:blipFill rotWithShape="1">
          <a:blip r:embed="rId3">
            <a:alphaModFix/>
          </a:blip>
          <a:srcRect b="23834" l="2925" r="20299" t="14973"/>
          <a:stretch/>
        </p:blipFill>
        <p:spPr>
          <a:xfrm>
            <a:off x="4572000" y="2823524"/>
            <a:ext cx="4451451" cy="23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>
            <p:ph type="title"/>
          </p:nvPr>
        </p:nvSpPr>
        <p:spPr>
          <a:xfrm>
            <a:off x="416350" y="13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0A64A2"/>
                </a:solidFill>
              </a:rPr>
              <a:t>MULTI-FAMILY</a:t>
            </a:r>
            <a:r>
              <a:rPr b="1" lang="en" sz="2820">
                <a:solidFill>
                  <a:srgbClr val="0A64A2"/>
                </a:solidFill>
                <a:latin typeface="Poppins"/>
                <a:ea typeface="Poppins"/>
                <a:cs typeface="Poppins"/>
                <a:sym typeface="Poppins"/>
              </a:rPr>
              <a:t> RECYCLING PROGRAMS</a:t>
            </a:r>
            <a:endParaRPr b="1" sz="2820">
              <a:solidFill>
                <a:srgbClr val="0A64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37"/>
          <p:cNvSpPr txBox="1"/>
          <p:nvPr>
            <p:ph idx="4294967295" type="body"/>
          </p:nvPr>
        </p:nvSpPr>
        <p:spPr>
          <a:xfrm>
            <a:off x="416350" y="1114900"/>
            <a:ext cx="477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lang="en">
                <a:solidFill>
                  <a:srgbClr val="498E45"/>
                </a:solidFill>
              </a:rPr>
              <a:t>Consider a multi-family recycling ordinance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Ex. City of Ferndale</a:t>
            </a:r>
            <a:endParaRPr>
              <a:solidFill>
                <a:srgbClr val="498E4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lang="en">
                <a:solidFill>
                  <a:srgbClr val="498E45"/>
                </a:solidFill>
              </a:rPr>
              <a:t>Engage EARLY &amp; OFTEN with property owners, management companies, service providers &amp; tenants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Consider diverse populations &amp; transcreating materials</a:t>
            </a:r>
            <a:endParaRPr>
              <a:solidFill>
                <a:srgbClr val="498E4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98E45"/>
                </a:solidFill>
              </a:rPr>
              <a:t>*Access &amp; infrastructure may look different for each housing structure</a:t>
            </a:r>
            <a:endParaRPr>
              <a:solidFill>
                <a:srgbClr val="498E4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98E45"/>
              </a:solidFill>
            </a:endParaRPr>
          </a:p>
        </p:txBody>
      </p:sp>
      <p:pic>
        <p:nvPicPr>
          <p:cNvPr id="166" name="Google Shape;1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950" y="1338200"/>
            <a:ext cx="3810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8" title="MRF Bales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8"/>
          <p:cNvSpPr txBox="1"/>
          <p:nvPr>
            <p:ph type="title"/>
          </p:nvPr>
        </p:nvSpPr>
        <p:spPr>
          <a:xfrm>
            <a:off x="361500" y="526350"/>
            <a:ext cx="8421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 Ideas</a:t>
            </a:r>
            <a:endParaRPr b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/>
          <p:nvPr>
            <p:ph type="title"/>
          </p:nvPr>
        </p:nvSpPr>
        <p:spPr>
          <a:xfrm>
            <a:off x="416350" y="13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0A64A2"/>
                </a:solidFill>
              </a:rPr>
              <a:t>SCHOOL</a:t>
            </a:r>
            <a:r>
              <a:rPr b="1" lang="en" sz="2820">
                <a:solidFill>
                  <a:srgbClr val="0A64A2"/>
                </a:solidFill>
                <a:latin typeface="Poppins"/>
                <a:ea typeface="Poppins"/>
                <a:cs typeface="Poppins"/>
                <a:sym typeface="Poppins"/>
              </a:rPr>
              <a:t> RECYCLING PROGRAMS</a:t>
            </a:r>
            <a:endParaRPr b="1" sz="2820">
              <a:solidFill>
                <a:srgbClr val="0A64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39"/>
          <p:cNvSpPr txBox="1"/>
          <p:nvPr>
            <p:ph idx="4294967295" type="body"/>
          </p:nvPr>
        </p:nvSpPr>
        <p:spPr>
          <a:xfrm>
            <a:off x="747700" y="1062575"/>
            <a:ext cx="795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b="1" lang="en">
                <a:solidFill>
                  <a:srgbClr val="498E45"/>
                </a:solidFill>
              </a:rPr>
              <a:t>Contracting</a:t>
            </a:r>
            <a:r>
              <a:rPr lang="en">
                <a:solidFill>
                  <a:srgbClr val="498E45"/>
                </a:solidFill>
              </a:rPr>
              <a:t> for district level solid waste service and recycling</a:t>
            </a:r>
            <a:endParaRPr>
              <a:solidFill>
                <a:srgbClr val="498E4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Char char="●"/>
            </a:pPr>
            <a:r>
              <a:rPr b="1" lang="en">
                <a:solidFill>
                  <a:srgbClr val="006FB6"/>
                </a:solidFill>
              </a:rPr>
              <a:t>Establish Green Teams</a:t>
            </a:r>
            <a:r>
              <a:rPr lang="en">
                <a:solidFill>
                  <a:srgbClr val="006FB6"/>
                </a:solidFill>
              </a:rPr>
              <a:t> to improve engagement and participation</a:t>
            </a:r>
            <a:endParaRPr>
              <a:solidFill>
                <a:srgbClr val="006FB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b="1" lang="en">
                <a:solidFill>
                  <a:srgbClr val="498E45"/>
                </a:solidFill>
              </a:rPr>
              <a:t>Waste Audits</a:t>
            </a:r>
            <a:r>
              <a:rPr lang="en">
                <a:solidFill>
                  <a:srgbClr val="498E45"/>
                </a:solidFill>
              </a:rPr>
              <a:t> to establish a baseline and understand needs/cost savings</a:t>
            </a:r>
            <a:endParaRPr>
              <a:solidFill>
                <a:srgbClr val="498E4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Char char="●"/>
            </a:pPr>
            <a:r>
              <a:rPr b="1" lang="en">
                <a:solidFill>
                  <a:srgbClr val="006FB6"/>
                </a:solidFill>
              </a:rPr>
              <a:t>Curriculum</a:t>
            </a:r>
            <a:r>
              <a:rPr lang="en">
                <a:solidFill>
                  <a:srgbClr val="006FB6"/>
                </a:solidFill>
              </a:rPr>
              <a:t> to educate about and encourage participation</a:t>
            </a:r>
            <a:endParaRPr>
              <a:solidFill>
                <a:srgbClr val="006FB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800"/>
              <a:buChar char="●"/>
            </a:pPr>
            <a:r>
              <a:rPr lang="en">
                <a:solidFill>
                  <a:srgbClr val="498E45"/>
                </a:solidFill>
              </a:rPr>
              <a:t>Infrastructure to support collection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Classroom containers for paper, bottles, and cans</a:t>
            </a:r>
            <a:endParaRPr>
              <a:solidFill>
                <a:srgbClr val="498E45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8E45"/>
              </a:buClr>
              <a:buSzPts val="1400"/>
              <a:buChar char="○"/>
            </a:pPr>
            <a:r>
              <a:rPr lang="en">
                <a:solidFill>
                  <a:srgbClr val="498E45"/>
                </a:solidFill>
              </a:rPr>
              <a:t>Cafeteria containers for recycling, food waste, or food rescue "share table"</a:t>
            </a:r>
            <a:endParaRPr>
              <a:solidFill>
                <a:srgbClr val="498E4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Char char="●"/>
            </a:pPr>
            <a:r>
              <a:rPr b="1" lang="en">
                <a:solidFill>
                  <a:srgbClr val="006FB6"/>
                </a:solidFill>
              </a:rPr>
              <a:t>Low/Zero Waste</a:t>
            </a:r>
            <a:r>
              <a:rPr lang="en">
                <a:solidFill>
                  <a:srgbClr val="006FB6"/>
                </a:solidFill>
              </a:rPr>
              <a:t> school events</a:t>
            </a:r>
            <a:endParaRPr>
              <a:solidFill>
                <a:srgbClr val="006FB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Char char="○"/>
            </a:pPr>
            <a:r>
              <a:rPr lang="en">
                <a:solidFill>
                  <a:srgbClr val="006FB6"/>
                </a:solidFill>
              </a:rPr>
              <a:t>Reusables in the classroom and cafeteria</a:t>
            </a:r>
            <a:endParaRPr>
              <a:solidFill>
                <a:srgbClr val="006FB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Char char="○"/>
            </a:pPr>
            <a:r>
              <a:rPr lang="en">
                <a:solidFill>
                  <a:srgbClr val="006FB6"/>
                </a:solidFill>
              </a:rPr>
              <a:t>Recycling and sporting events</a:t>
            </a:r>
            <a:endParaRPr>
              <a:solidFill>
                <a:srgbClr val="006FB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98E4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/>
          <p:nvPr>
            <p:ph type="title"/>
          </p:nvPr>
        </p:nvSpPr>
        <p:spPr>
          <a:xfrm>
            <a:off x="416350" y="13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0A64A2"/>
                </a:solidFill>
              </a:rPr>
              <a:t>COMMERCIAL</a:t>
            </a:r>
            <a:r>
              <a:rPr b="1" lang="en" sz="2820">
                <a:solidFill>
                  <a:srgbClr val="0A64A2"/>
                </a:solidFill>
                <a:latin typeface="Poppins"/>
                <a:ea typeface="Poppins"/>
                <a:cs typeface="Poppins"/>
                <a:sym typeface="Poppins"/>
              </a:rPr>
              <a:t> RECYCLING PROGRAMS</a:t>
            </a:r>
            <a:endParaRPr b="1" sz="2820">
              <a:solidFill>
                <a:srgbClr val="0A64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40"/>
          <p:cNvSpPr txBox="1"/>
          <p:nvPr>
            <p:ph idx="4294967295" type="body"/>
          </p:nvPr>
        </p:nvSpPr>
        <p:spPr>
          <a:xfrm>
            <a:off x="590725" y="1085000"/>
            <a:ext cx="3087600" cy="18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498E45"/>
                </a:solidFill>
              </a:rPr>
              <a:t>Explore </a:t>
            </a:r>
            <a:r>
              <a:rPr lang="en" sz="2400">
                <a:solidFill>
                  <a:srgbClr val="498E45"/>
                </a:solidFill>
              </a:rPr>
              <a:t>sustainability</a:t>
            </a:r>
            <a:r>
              <a:rPr lang="en" sz="2400">
                <a:solidFill>
                  <a:srgbClr val="498E45"/>
                </a:solidFill>
              </a:rPr>
              <a:t> certifications and </a:t>
            </a:r>
            <a:r>
              <a:rPr lang="en" sz="2400">
                <a:solidFill>
                  <a:srgbClr val="498E45"/>
                </a:solidFill>
              </a:rPr>
              <a:t>market</a:t>
            </a:r>
            <a:r>
              <a:rPr lang="en" sz="2400">
                <a:solidFill>
                  <a:srgbClr val="498E45"/>
                </a:solidFill>
              </a:rPr>
              <a:t> to companies</a:t>
            </a:r>
            <a:endParaRPr sz="2400">
              <a:solidFill>
                <a:srgbClr val="498E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" name="Google Shape;1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70" y="3055975"/>
            <a:ext cx="1454480" cy="19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363" y="800899"/>
            <a:ext cx="1581525" cy="23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8550" y="3055969"/>
            <a:ext cx="3119149" cy="17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3138" y="8814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8E524608D364388E9FC2AED6CB52C" ma:contentTypeVersion="15" ma:contentTypeDescription="Create a new document." ma:contentTypeScope="" ma:versionID="906340a280ac3c2e5da337a2fa26de5d">
  <xsd:schema xmlns:xsd="http://www.w3.org/2001/XMLSchema" xmlns:xs="http://www.w3.org/2001/XMLSchema" xmlns:p="http://schemas.microsoft.com/office/2006/metadata/properties" xmlns:ns2="a2c79b83-8701-43ef-ad3b-aa392f1d7d1b" xmlns:ns3="ce121751-d662-406d-bd13-f384e13bea49" targetNamespace="http://schemas.microsoft.com/office/2006/metadata/properties" ma:root="true" ma:fieldsID="b5c5bef572a8becbe80a32638edc26d9" ns2:_="" ns3:_="">
    <xsd:import namespace="a2c79b83-8701-43ef-ad3b-aa392f1d7d1b"/>
    <xsd:import namespace="ce121751-d662-406d-bd13-f384e13be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79b83-8701-43ef-ad3b-aa392f1d7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ea74da5-2f15-4952-8d77-b9b0fe320e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21751-d662-406d-bd13-f384e13bea4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45b1026-70eb-4a68-a727-ae6e50134d29}" ma:internalName="TaxCatchAll" ma:showField="CatchAllData" ma:web="ce121751-d662-406d-bd13-f384e13be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c79b83-8701-43ef-ad3b-aa392f1d7d1b">
      <Terms xmlns="http://schemas.microsoft.com/office/infopath/2007/PartnerControls"/>
    </lcf76f155ced4ddcb4097134ff3c332f>
    <TaxCatchAll xmlns="ce121751-d662-406d-bd13-f384e13bea49" xsi:nil="true"/>
  </documentManagement>
</p:properties>
</file>

<file path=customXml/itemProps1.xml><?xml version="1.0" encoding="utf-8"?>
<ds:datastoreItem xmlns:ds="http://schemas.openxmlformats.org/officeDocument/2006/customXml" ds:itemID="{EC2879BA-6581-4B2B-A115-851AF8B68395}"/>
</file>

<file path=customXml/itemProps2.xml><?xml version="1.0" encoding="utf-8"?>
<ds:datastoreItem xmlns:ds="http://schemas.openxmlformats.org/officeDocument/2006/customXml" ds:itemID="{ADDB9A56-67F2-4B08-A928-BAB89543AFB9}"/>
</file>

<file path=customXml/itemProps3.xml><?xml version="1.0" encoding="utf-8"?>
<ds:datastoreItem xmlns:ds="http://schemas.openxmlformats.org/officeDocument/2006/customXml" ds:itemID="{4B79D1AB-73BB-403C-93C0-72F4EF27E12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0x0101005C58E524608D364388E9FC2AED6CB52C</vt:lpwstr>
  </property>
</Properties>
</file>